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5" r:id="rId3"/>
    <p:sldId id="266" r:id="rId4"/>
    <p:sldId id="264" r:id="rId5"/>
    <p:sldId id="256" r:id="rId6"/>
    <p:sldId id="258" r:id="rId7"/>
    <p:sldId id="271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3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6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5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8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8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9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67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6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2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A15E-2812-481D-BA16-17E468018507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CA66B-D873-44A6-A186-A263124BB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1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mint6.zendesk.com/hc/en-us/search?utf8=%E2%9C%93&amp;query=incentives+playbook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405" y="665622"/>
            <a:ext cx="3884469" cy="20199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11703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Incentives Planning Guide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74019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Tools to help you plan your reinforcements and incentives for the year.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Check out our </a:t>
            </a:r>
            <a:r>
              <a:rPr lang="en-US" sz="2400" dirty="0" smtClean="0">
                <a:hlinkClick r:id="rId3"/>
              </a:rPr>
              <a:t>Hero Incentives Playbook</a:t>
            </a:r>
            <a:r>
              <a:rPr lang="en-US" sz="2400" dirty="0" smtClean="0"/>
              <a:t> online </a:t>
            </a:r>
          </a:p>
          <a:p>
            <a:pPr algn="ctr"/>
            <a:r>
              <a:rPr lang="en-US" sz="2400" dirty="0" smtClean="0"/>
              <a:t>for more ideas and help implementing incentives with Hero.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167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117098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- Frequency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704089"/>
              </p:ext>
            </p:extLst>
          </p:nvPr>
        </p:nvGraphicFramePr>
        <p:xfrm>
          <a:off x="286327" y="948296"/>
          <a:ext cx="11611264" cy="538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816"/>
                <a:gridCol w="2902816"/>
                <a:gridCol w="2902816"/>
                <a:gridCol w="2902816"/>
              </a:tblGrid>
              <a:tr h="11172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Daily/Weekly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Quarterly/Semester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Staff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2585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Offer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 Coupons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Buy-Out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Points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Improved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Story/Tips/Seen in Action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294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more details.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76209" y="209636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describe how you will provide frequent and ongoing reinforcement incentives.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7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117098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Frequency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(EXAMPLE)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680504"/>
              </p:ext>
            </p:extLst>
          </p:nvPr>
        </p:nvGraphicFramePr>
        <p:xfrm>
          <a:off x="286327" y="948296"/>
          <a:ext cx="11611264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2816"/>
                <a:gridCol w="2902816"/>
                <a:gridCol w="2902816"/>
                <a:gridCol w="2902816"/>
              </a:tblGrid>
              <a:tr h="755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Daily/Weekly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Quarterly/Semester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Staff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Incentives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25855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Offer: Friday Bingo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Store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Incentives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Virtual Coupons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Buy-Out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Large Event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Goal-Based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Below are some ideas. Choose which ones may apply: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Raffle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 Points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Improved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 Story/Tips/Seen in Action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Other: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8294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students will be selected by raffle each week. 2 students announced per day for a small privilege pass or snack.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can redeem Hero points at lunch each Friday to play Bingo. 25 points = 1 Bingo Card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winners will be selected at each pep rally by raffle. Each pep rally will have a different prize: pie teacher, mini party, etc.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6-weeks will have a large event that students can purchase a ticket to leave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</a:t>
                      </a:r>
                      <a:r>
                        <a:rPr lang="en-US" sz="12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period to attend the event. Students may spend $150 Hero Points or $3 to attend event (must have 0 referrals for 6 weeks). Tickets may be purchased during lunch the week of. Students may be able to spend Hero points at the event for other items: popcorn, ice cream, etc.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members will be recognized during same daily raffle as students for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jeans pass, snacks/drinks, small gift cards, etc.</a:t>
                      </a:r>
                    </a:p>
                    <a:p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larger raffle will be done each faculty meeting for a larger gift card, etc.</a:t>
                      </a:r>
                    </a:p>
                    <a:p>
                      <a:endParaRPr lang="en-US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faculty meeting will award the next “HERO of the month” based on seeing staff members use Hero in action.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1165" y="209636"/>
            <a:ext cx="3626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This is an example of how you can describe your plan for providing frequent and ongoing reinforcement incentives.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53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1055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Store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43583"/>
              </p:ext>
            </p:extLst>
          </p:nvPr>
        </p:nvGraphicFramePr>
        <p:xfrm>
          <a:off x="286327" y="948297"/>
          <a:ext cx="11611265" cy="275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943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Where will the school store be located?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will the school store be open?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Who is responsible for managing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student process for visiting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will the school store be advertised?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436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09137"/>
              </p:ext>
            </p:extLst>
          </p:nvPr>
        </p:nvGraphicFramePr>
        <p:xfrm>
          <a:off x="286326" y="3898974"/>
          <a:ext cx="11611265" cy="251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0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  <a:tr h="1559950"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76209" y="209636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logistics of your school store (if applicable)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858671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School Store </a:t>
            </a: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(EXAMPLE)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67650"/>
              </p:ext>
            </p:extLst>
          </p:nvPr>
        </p:nvGraphicFramePr>
        <p:xfrm>
          <a:off x="286327" y="948297"/>
          <a:ext cx="1161126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9436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Where will the school store be located?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When will the school store be open?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Who is responsible for managing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is the student process for visiting the school store?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How will the school store be advertised?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443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 the concession stand between the</a:t>
                      </a:r>
                      <a:r>
                        <a:rPr lang="en-US" sz="1400" baseline="0" dirty="0" smtClean="0"/>
                        <a:t> two gym, outside of the cafeteria.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During</a:t>
                      </a:r>
                      <a:r>
                        <a:rPr lang="en-US" sz="1400" baseline="0" dirty="0" smtClean="0"/>
                        <a:t> lunch on Fridays.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PTO sponsors, student helpers, and PBIS committee.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Point Person: </a:t>
                      </a:r>
                      <a:r>
                        <a:rPr lang="en-US" sz="1400" dirty="0" err="1" smtClean="0"/>
                        <a:t>Karessa</a:t>
                      </a:r>
                      <a:r>
                        <a:rPr lang="en-US" sz="1400" dirty="0" smtClean="0"/>
                        <a:t> Parish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Students must have their student ID or student Hero</a:t>
                      </a:r>
                      <a:r>
                        <a:rPr lang="en-US" sz="1400" baseline="0" dirty="0" smtClean="0"/>
                        <a:t> app in order to purchase.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Students must finish eating lunch first and raise hand to visit store.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We will hang posters around campus and advertise</a:t>
                      </a:r>
                      <a:r>
                        <a:rPr lang="en-US" sz="1400" baseline="0" dirty="0" smtClean="0"/>
                        <a:t> on the announcements 2-3 times per week.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98921"/>
              </p:ext>
            </p:extLst>
          </p:nvPr>
        </p:nvGraphicFramePr>
        <p:xfrm>
          <a:off x="286326" y="3898974"/>
          <a:ext cx="11611265" cy="2512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01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1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 Points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2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75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Point Value 5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 Points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  <a:tr h="15599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Small Mystery Bag</a:t>
                      </a:r>
                    </a:p>
                    <a:p>
                      <a:r>
                        <a:rPr lang="en-US" sz="1400" dirty="0" smtClean="0"/>
                        <a:t>Small School Supplies</a:t>
                      </a:r>
                    </a:p>
                    <a:p>
                      <a:r>
                        <a:rPr lang="en-US" sz="1400" dirty="0" smtClean="0"/>
                        <a:t>Raffle Ticket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Medium Mystery Bag</a:t>
                      </a:r>
                    </a:p>
                    <a:p>
                      <a:r>
                        <a:rPr lang="en-US" sz="1400" dirty="0" smtClean="0"/>
                        <a:t>Medium School Supplies</a:t>
                      </a:r>
                    </a:p>
                    <a:p>
                      <a:r>
                        <a:rPr lang="en-US" sz="1400" dirty="0" smtClean="0"/>
                        <a:t>Bag of Chips/Snack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Reusable Mask</a:t>
                      </a:r>
                    </a:p>
                    <a:p>
                      <a:r>
                        <a:rPr lang="en-US" sz="1400" dirty="0" smtClean="0"/>
                        <a:t>Pizza</a:t>
                      </a:r>
                      <a:r>
                        <a:rPr lang="en-US" sz="1400" baseline="0" dirty="0" smtClean="0"/>
                        <a:t> Slice</a:t>
                      </a:r>
                    </a:p>
                    <a:p>
                      <a:r>
                        <a:rPr lang="en-US" sz="1400" baseline="0" dirty="0" smtClean="0"/>
                        <a:t>Ice Cream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Pie a Teacher</a:t>
                      </a:r>
                    </a:p>
                    <a:p>
                      <a:r>
                        <a:rPr lang="en-US" sz="1400" dirty="0" smtClean="0"/>
                        <a:t>Teacher Karaoke</a:t>
                      </a:r>
                    </a:p>
                    <a:p>
                      <a:r>
                        <a:rPr lang="en-US" sz="1400" dirty="0" smtClean="0"/>
                        <a:t>Ticket to Event</a:t>
                      </a:r>
                    </a:p>
                    <a:p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1961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24455" y="209636"/>
            <a:ext cx="3273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This is an example of how you can plan and describe the logistics of your school store (if applicable.)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9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6272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Other Incentives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90966"/>
              </p:ext>
            </p:extLst>
          </p:nvPr>
        </p:nvGraphicFramePr>
        <p:xfrm>
          <a:off x="286327" y="948297"/>
          <a:ext cx="11611265" cy="5320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752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Virtual Coupons/Tickets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Events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Raffle Drawings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Goals &amp; Thresholds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</a:t>
                      </a:r>
                      <a:r>
                        <a:rPr lang="en-US" sz="1400" b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1400" b="1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Classroom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372708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Students</a:t>
                      </a:r>
                      <a:r>
                        <a:rPr lang="en-US" sz="1200" baseline="0" dirty="0" smtClean="0"/>
                        <a:t> receive virtual coupons on the student app to be used at a later date and can be “complied” when they are used.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Students can earn enough points to attend special</a:t>
                      </a:r>
                      <a:r>
                        <a:rPr lang="en-US" sz="1200" baseline="0" dirty="0" smtClean="0"/>
                        <a:t> event, or purchase a ticket to the event using Hero points.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Students can automatically</a:t>
                      </a:r>
                      <a:r>
                        <a:rPr lang="en-US" sz="1200" baseline="0" dirty="0" smtClean="0"/>
                        <a:t> be entered into the drawing just based on positive tracks, or students can purchase raffle tickets with Hero points.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Students can reach the set</a:t>
                      </a:r>
                      <a:r>
                        <a:rPr lang="en-US" sz="1200" baseline="0" dirty="0" smtClean="0"/>
                        <a:t> goal within a date cycle to receive pre-determined incentives.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Teachers can redeem Hero points for</a:t>
                      </a:r>
                      <a:r>
                        <a:rPr lang="en-US" sz="1200" baseline="0" dirty="0" smtClean="0"/>
                        <a:t> classroom incentives, or use the Daily Activity or My Activity reports for raffles or goal rewards.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194651"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r>
                        <a:rPr lang="en-US" sz="1200" dirty="0" smtClean="0"/>
                        <a:t>What virtual coupons will you offer?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virtual coupons?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redeem virtual coupons?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 special events will you offer? When?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a ticket to the</a:t>
                      </a:r>
                      <a:r>
                        <a:rPr lang="en-US" sz="1200" baseline="0" dirty="0" smtClean="0"/>
                        <a:t> event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Who</a:t>
                      </a:r>
                      <a:r>
                        <a:rPr lang="en-US" sz="1200" baseline="0" dirty="0" smtClean="0"/>
                        <a:t> will manage the event/other logistics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</a:t>
                      </a:r>
                      <a:r>
                        <a:rPr lang="en-US" sz="1200" baseline="0" dirty="0" smtClean="0"/>
                        <a:t> raffle drawings will you offer</a:t>
                      </a:r>
                      <a:r>
                        <a:rPr lang="en-US" sz="1200" dirty="0" smtClean="0"/>
                        <a:t>? When?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 will students earn a “ticket” into the raffle?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How</a:t>
                      </a:r>
                      <a:r>
                        <a:rPr lang="en-US" sz="1200" baseline="0" dirty="0" smtClean="0"/>
                        <a:t> will the winner(s) be selected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What</a:t>
                      </a:r>
                      <a:r>
                        <a:rPr lang="en-US" sz="1200" baseline="0" dirty="0" smtClean="0"/>
                        <a:t> goals or thresholds should students reach</a:t>
                      </a:r>
                      <a:r>
                        <a:rPr lang="en-US" sz="1200" dirty="0" smtClean="0"/>
                        <a:t>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What is the time frame for reaching this goal?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What incentive will students earn for reaching this goal?</a:t>
                      </a: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smtClean="0"/>
                    </a:p>
                    <a:p>
                      <a:r>
                        <a:rPr lang="en-US" sz="1200" smtClean="0"/>
                        <a:t>Are classroom incentives a requirement or option</a:t>
                      </a:r>
                      <a:r>
                        <a:rPr lang="en-US" sz="1200" baseline="0" smtClean="0"/>
                        <a:t> for teachers?</a:t>
                      </a:r>
                    </a:p>
                    <a:p>
                      <a:endParaRPr lang="en-US" sz="1200" baseline="0" smtClean="0"/>
                    </a:p>
                    <a:p>
                      <a:endParaRPr lang="en-US" sz="1200" baseline="0" smtClean="0"/>
                    </a:p>
                    <a:p>
                      <a:r>
                        <a:rPr lang="en-US" sz="1200" baseline="0" smtClean="0"/>
                        <a:t>What incentives are teachers allowed to offer in their classroom?</a:t>
                      </a:r>
                    </a:p>
                    <a:p>
                      <a:endParaRPr lang="en-US" sz="1200" baseline="0" smtClean="0"/>
                    </a:p>
                    <a:p>
                      <a:endParaRPr lang="en-US" sz="1200" baseline="0" smtClean="0"/>
                    </a:p>
                    <a:p>
                      <a:r>
                        <a:rPr lang="en-US" sz="1200" baseline="0" smtClean="0"/>
                        <a:t>How will students earn incentives in the classroom?</a:t>
                      </a:r>
                      <a:endParaRPr lang="en-US" sz="120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89273" y="209636"/>
            <a:ext cx="420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logistics of other incentives (if applicable).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3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743645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– Incentive</a:t>
            </a:r>
            <a:r>
              <a:rPr kumimoji="0" lang="en-US" altLang="en-US" sz="2400" b="1" i="0" u="none" strike="noStrike" cap="none" normalizeH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Ideas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4231" y="158144"/>
            <a:ext cx="4171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brainstorm ideas for incentives to offer. Ask staff and students for feedback.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40970"/>
              </p:ext>
            </p:extLst>
          </p:nvPr>
        </p:nvGraphicFramePr>
        <p:xfrm>
          <a:off x="354874" y="1146359"/>
          <a:ext cx="11440886" cy="5337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0443"/>
                <a:gridCol w="5720443"/>
              </a:tblGrid>
              <a:tr h="266009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  <a:alpha val="23137"/>
                      </a:schemeClr>
                    </a:solidFill>
                  </a:tcPr>
                </a:tc>
              </a:tr>
              <a:tr h="2677848">
                <a:tc>
                  <a:txBody>
                    <a:bodyPr/>
                    <a:lstStyle/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  <a:p>
                      <a:pPr algn="ctr"/>
                      <a:endParaRPr lang="en-US" sz="14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4509356" y="3001966"/>
            <a:ext cx="3041914" cy="1742307"/>
          </a:xfrm>
          <a:prstGeom prst="ellipse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09356" y="3341604"/>
            <a:ext cx="30419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INCENTIVE </a:t>
            </a:r>
          </a:p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IDEAS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68277" y="3921707"/>
            <a:ext cx="57067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SOCIAL ACTIVITIES</a:t>
            </a:r>
          </a:p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0530" y="1672974"/>
            <a:ext cx="248756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Announcements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Positive Phone Calls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Certificates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Awards </a:t>
            </a:r>
            <a:r>
              <a:rPr lang="en-US" sz="1400" dirty="0" smtClean="0"/>
              <a:t>Assembly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Social Media Shout Outs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41904" y="1657419"/>
            <a:ext cx="26392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Homework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Technology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Get Out of Detention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Get Out of Running Mile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Free Dress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Jump the Lunch Line 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Special Seating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863" y="4001189"/>
            <a:ext cx="3790504" cy="210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527777" y="1661371"/>
            <a:ext cx="18395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Special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Chalk the Walk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Pie the Teacher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Class/Hallway DJ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Choose a Costume or Karaoke Song for Administrator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340774" y="4606235"/>
            <a:ext cx="18395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Snack/Drink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Mystery Bag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Lanyards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Lip Balm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School Supplies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T-Shirt/Hoodie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Water Bottle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72633" y="4593181"/>
            <a:ext cx="2133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Small Gadget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Ice Cream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Popcorn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Bingo 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Ticket to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Coupon to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Gift Card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032900" y="4593181"/>
            <a:ext cx="26549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Ice Cream </a:t>
            </a:r>
            <a:r>
              <a:rPr lang="en-US" sz="1400" dirty="0" smtClean="0"/>
              <a:t>Sundae/Float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Movie &amp; Popcorn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Open Gym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Performing Arts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Bingo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Field Day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294568" y="4593181"/>
            <a:ext cx="18395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Sporting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Faculty vs.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Karaoke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VIP Lounge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Donut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Pizza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068278" y="1172029"/>
            <a:ext cx="57067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PRIVILEGES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4874" y="1177000"/>
            <a:ext cx="57134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SHOUT OUTS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4875" y="3916073"/>
            <a:ext cx="57134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ITEMS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7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64307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Calendar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96846"/>
              </p:ext>
            </p:extLst>
          </p:nvPr>
        </p:nvGraphicFramePr>
        <p:xfrm>
          <a:off x="296959" y="788808"/>
          <a:ext cx="11611265" cy="574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1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1718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Behavior Focuses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(EXAMPLE)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Finishing</a:t>
                      </a:r>
                      <a:r>
                        <a:rPr lang="en-US" sz="1200" baseline="0" dirty="0" smtClean="0">
                          <a:solidFill>
                            <a:srgbClr val="FF0000"/>
                          </a:solidFill>
                        </a:rPr>
                        <a:t> the semester strong – attendance, on task, responsibility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58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Days of Hero Giveaways: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0000"/>
                          </a:solidFill>
                        </a:rPr>
                        <a:t>Daily raffle drawing from Daily Activity Report from December 1 – December 16. Winners will be announced during morning announcements. Remote learners are also eligible to win.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Hero Holiday Shopping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0000"/>
                          </a:solidFill>
                        </a:rPr>
                        <a:t>Students can spend Hero points in the library on December 14, 15, and 16 for a variety of gift items.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0000"/>
                          </a:solidFill>
                        </a:rPr>
                        <a:t>Our support staff will help man the shop.</a:t>
                      </a:r>
                      <a:endParaRPr lang="en-US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842" y="142477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behavior focus and incentives plans/logistics each month.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7772" y="209636"/>
            <a:ext cx="643073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smtClean="0">
                <a:ln>
                  <a:noFill/>
                </a:ln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PLAYBOOK: Planning Guide Calendar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rgbClr val="009999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43485"/>
              </p:ext>
            </p:extLst>
          </p:nvPr>
        </p:nvGraphicFramePr>
        <p:xfrm>
          <a:off x="296959" y="788808"/>
          <a:ext cx="11611265" cy="574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53"/>
                <a:gridCol w="2322253"/>
                <a:gridCol w="2322253"/>
                <a:gridCol w="2322253"/>
                <a:gridCol w="2322253"/>
              </a:tblGrid>
              <a:tr h="8711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January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February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21718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Behavior Focuses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Behavior Focuses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58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>
                        <a:alpha val="2313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Incentives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Provide information about when, where, how, and for what students can spend their Hero points.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086842" y="142477"/>
            <a:ext cx="4821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Use this space to plan and describe the behavior focus and incentives plans/logistics each month.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1578</TotalTime>
  <Words>1588</Words>
  <Application>Microsoft Office PowerPoint</Application>
  <PresentationFormat>Widescreen</PresentationFormat>
  <Paragraphs>376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KParish</dc:creator>
  <cp:lastModifiedBy>KParish</cp:lastModifiedBy>
  <cp:revision>25</cp:revision>
  <dcterms:created xsi:type="dcterms:W3CDTF">2020-10-29T21:01:21Z</dcterms:created>
  <dcterms:modified xsi:type="dcterms:W3CDTF">2020-11-12T19:10:13Z</dcterms:modified>
</cp:coreProperties>
</file>