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  <p:sldId id="265" r:id="rId4"/>
    <p:sldId id="266" r:id="rId5"/>
    <p:sldId id="264" r:id="rId6"/>
    <p:sldId id="256" r:id="rId7"/>
    <p:sldId id="258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31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1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6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52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8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8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8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90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67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6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20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8A15E-2812-481D-BA16-17E46801850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1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mint6.zendesk.com/hc/en-us/search?utf8=%E2%9C%93&amp;query=incentives+playbook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405" y="665622"/>
            <a:ext cx="3884469" cy="20199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117032"/>
            <a:ext cx="12192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Incentives Planning </a:t>
            </a:r>
            <a:r>
              <a:rPr lang="en-US" sz="66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</a:t>
            </a:r>
          </a:p>
          <a:p>
            <a:pPr algn="ctr"/>
            <a:r>
              <a:rPr lang="en-US" sz="4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Remote Learning</a:t>
            </a:r>
            <a:endParaRPr lang="en-US" sz="4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096140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Tools to help you plan your reinforcements and incentives for the year.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Check out our </a:t>
            </a:r>
            <a:r>
              <a:rPr lang="en-US" sz="2400" dirty="0" smtClean="0">
                <a:hlinkClick r:id="rId3"/>
              </a:rPr>
              <a:t>Hero Incentives Playbook</a:t>
            </a:r>
            <a:r>
              <a:rPr lang="en-US" sz="2400" dirty="0" smtClean="0"/>
              <a:t> online </a:t>
            </a:r>
          </a:p>
          <a:p>
            <a:pPr algn="ctr"/>
            <a:r>
              <a:rPr lang="en-US" sz="2400" dirty="0" smtClean="0"/>
              <a:t>for more ideas and help implementing incentives with Hero.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167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7772" y="209636"/>
            <a:ext cx="743645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PLAYBOOK: Planning Guide – Incentive</a:t>
            </a:r>
            <a:r>
              <a:rPr kumimoji="0" lang="en-US" altLang="en-US" sz="2400" b="1" i="0" u="none" strike="noStrike" cap="none" normalizeH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Ideas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0099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4231" y="158144"/>
            <a:ext cx="4171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Use this space to brainstorm ideas for incentives to offer. Ask staff and students for feedback.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740970"/>
              </p:ext>
            </p:extLst>
          </p:nvPr>
        </p:nvGraphicFramePr>
        <p:xfrm>
          <a:off x="354874" y="1146359"/>
          <a:ext cx="11440886" cy="5337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443"/>
                <a:gridCol w="5720443"/>
              </a:tblGrid>
              <a:tr h="266009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23137"/>
                      </a:schemeClr>
                    </a:solidFill>
                  </a:tcPr>
                </a:tc>
              </a:tr>
              <a:tr h="2677848">
                <a:tc>
                  <a:txBody>
                    <a:bodyPr/>
                    <a:lstStyle/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4509356" y="3001966"/>
            <a:ext cx="3041914" cy="1742307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09356" y="3341604"/>
            <a:ext cx="30419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INCENTIVE </a:t>
            </a: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IDEAS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68277" y="3921707"/>
            <a:ext cx="57067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SOCIAL ACTIVITIES</a:t>
            </a:r>
          </a:p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60530" y="1672974"/>
            <a:ext cx="248756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Announcements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Positive Phone Calls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Digital Certificates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Virtual Awards </a:t>
            </a:r>
            <a:r>
              <a:rPr lang="en-US" sz="1400" dirty="0" smtClean="0"/>
              <a:t>Assembly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Social Media Shout Outs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941904" y="1657419"/>
            <a:ext cx="263929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Homework Pass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Special Job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Class DJ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Lead the </a:t>
            </a:r>
            <a:r>
              <a:rPr lang="en-US" sz="1400" dirty="0" err="1" smtClean="0"/>
              <a:t>Kahoot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Show and Tell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Choose the </a:t>
            </a:r>
            <a:r>
              <a:rPr lang="en-US" sz="1400" dirty="0" err="1" smtClean="0"/>
              <a:t>GoNoodle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Online Memberships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36863" y="4001189"/>
            <a:ext cx="3790504" cy="2109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527777" y="1661371"/>
            <a:ext cx="217797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Choose a Costume for Teacher/Admin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Choose a Karaoke Song for Teacher/Admin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Challenge a Teacher or Admin to </a:t>
            </a:r>
            <a:r>
              <a:rPr lang="en-US" sz="1400" dirty="0" err="1" smtClean="0"/>
              <a:t>Tik</a:t>
            </a:r>
            <a:r>
              <a:rPr lang="en-US" sz="1400" dirty="0" smtClean="0"/>
              <a:t> </a:t>
            </a:r>
            <a:r>
              <a:rPr lang="en-US" sz="1400" dirty="0" err="1" smtClean="0"/>
              <a:t>Tok</a:t>
            </a:r>
            <a:r>
              <a:rPr lang="en-US" sz="1400" dirty="0" smtClean="0"/>
              <a:t> Dance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340774" y="4606235"/>
            <a:ext cx="18395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Snack/Drink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Mystery Bag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Lanyards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Lip Balm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School Supplies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T-Shirt/Hoodie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Water Bottle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172633" y="4593181"/>
            <a:ext cx="21337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Earbuds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School Swag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Small </a:t>
            </a:r>
            <a:r>
              <a:rPr lang="en-US" sz="1400" dirty="0" smtClean="0"/>
              <a:t>Gadget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Ticket </a:t>
            </a:r>
            <a:r>
              <a:rPr lang="en-US" sz="1400" dirty="0" smtClean="0"/>
              <a:t>to 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Coupon to Business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Gift Card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9382990" y="4593181"/>
            <a:ext cx="23048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Virtual Dance Off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Virtual Trivia Game Show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Virtual Bingo</a:t>
            </a:r>
            <a:endParaRPr lang="en-US" sz="1400" dirty="0" smtClean="0"/>
          </a:p>
          <a:p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7253003" y="4593181"/>
            <a:ext cx="212998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Virtual Lunch with Admin/Teacher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Virtual Karaoke Party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Virtual Lip Sync Battle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068278" y="1172029"/>
            <a:ext cx="57067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PRIVILEGES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54874" y="1177000"/>
            <a:ext cx="57134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SHOUT OUTS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54875" y="3916073"/>
            <a:ext cx="571340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ITEMS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74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7772" y="209636"/>
            <a:ext cx="1170981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PLAYBOOK: Planning Guide - Frequency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0099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482718"/>
              </p:ext>
            </p:extLst>
          </p:nvPr>
        </p:nvGraphicFramePr>
        <p:xfrm>
          <a:off x="286327" y="948296"/>
          <a:ext cx="11611264" cy="5386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816"/>
                <a:gridCol w="2902816"/>
                <a:gridCol w="2902816"/>
                <a:gridCol w="2902816"/>
              </a:tblGrid>
              <a:tr h="1117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Daily/Weekly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Incentives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Monthly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Incentives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Quarterly/Semester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Incentives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Staff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Incentives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25855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 are some ideas. Choose which ones may apply: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/>
                        <a:t>Small Raffle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Store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Incentives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Weekly Offer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 are some ideas. Choose which ones may apply: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 Raffle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Store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Incentives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 Event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Virtual Coupons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Goal-Based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 are some ideas. Choose which ones may apply: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Raffle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Buy-Out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Event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Goal-Based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 are some ideas. Choose which ones may apply: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Raffle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 Points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 Improved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 Story/Tips/Seen in Action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8294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more details.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more details.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more details.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more details.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076209" y="209636"/>
            <a:ext cx="48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Use this space to describe how you will provide frequent and ongoing reinforcement incentives.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7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7772" y="209636"/>
            <a:ext cx="1170981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PLAYBOOK: Planning Guide – Frequency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(EXAMPLE)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960594"/>
              </p:ext>
            </p:extLst>
          </p:nvPr>
        </p:nvGraphicFramePr>
        <p:xfrm>
          <a:off x="286327" y="948296"/>
          <a:ext cx="11611264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816"/>
                <a:gridCol w="2902816"/>
                <a:gridCol w="2902816"/>
                <a:gridCol w="2902816"/>
              </a:tblGrid>
              <a:tr h="7558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Daily/Weekly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Incentives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Monthly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Incentives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Quarterly/Semester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Incentives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Staff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Incentives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25855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 are some ideas. Choose which ones may apply: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Raffle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Store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Incentives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Weekly Offer: 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 are some ideas. Choose which ones may apply: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 Raffle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Store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Incentives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 Event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Virtual Coupons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Goal-Based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 are some ideas. Choose which ones may apply: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Raffle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Class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Buy-Out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Event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Goal-Based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 are some ideas. Choose which ones may apply: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Raffle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 Points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 Improved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 Story/Tips/Seen in Action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8294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will be selected by raffle each 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Friday. Winners will be announced on website, LMS, and social media.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will win either a $5 gift card and virtual lunch with their favorite administrator/counselor.</a:t>
                      </a:r>
                      <a:endParaRPr lang="en-US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students will be selected by raffle the last Friday of each month. Winners will be announced on website, LMS, and social media.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will win either a $15 gift card or the chance to challenge a teacher/administrator to a karaoke or lip sync battle.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 6-weeks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will plan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virtual event for students to attend if they’ve earned 100 points.</a:t>
                      </a:r>
                    </a:p>
                    <a:p>
                      <a:endParaRPr lang="en-US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February: Bingo</a:t>
                      </a:r>
                    </a:p>
                    <a:p>
                      <a:endParaRPr lang="en-US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March: Trivia Game Show</a:t>
                      </a:r>
                    </a:p>
                    <a:p>
                      <a:endParaRPr lang="en-US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May: Karaoke/Lip Sync Battle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Weekly: Staff </a:t>
                      </a: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members will be recognized during same </a:t>
                      </a: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weekly </a:t>
                      </a: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raffle as students for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gift cards/coupons.</a:t>
                      </a:r>
                      <a:endParaRPr lang="en-US" sz="11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1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Monthly: Staff members with 100+ Hero Points will be added to a virtual wheel spinner each 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faculty meeting for a larger gift card, 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meal delivery, etc.</a:t>
                      </a:r>
                      <a:endParaRPr lang="en-US" sz="11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1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winner will need to share how they use Hero in their virtual classroom in order to win the prize.</a:t>
                      </a:r>
                      <a:endParaRPr lang="en-US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1165" y="209636"/>
            <a:ext cx="36264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This is an example of how you can describe your plan for providing frequent and ongoing reinforcement incentives.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853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7772" y="209636"/>
            <a:ext cx="710553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PLAYBOOK: Planning Guide</a:t>
            </a:r>
            <a:r>
              <a:rPr kumimoji="0" lang="en-US" altLang="en-US" sz="2400" b="1" i="0" u="none" strike="noStrike" cap="none" normalizeH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 Store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0099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443583"/>
              </p:ext>
            </p:extLst>
          </p:nvPr>
        </p:nvGraphicFramePr>
        <p:xfrm>
          <a:off x="286327" y="948297"/>
          <a:ext cx="11611265" cy="2750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53"/>
                <a:gridCol w="2322253"/>
                <a:gridCol w="2322253"/>
                <a:gridCol w="2322253"/>
                <a:gridCol w="2322253"/>
              </a:tblGrid>
              <a:tr h="943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Where will the school store be located?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When will the school store be open?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Who is responsible for managing the school store?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What is the student process for visiting the school store?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How will the school store be advertised?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436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609137"/>
              </p:ext>
            </p:extLst>
          </p:nvPr>
        </p:nvGraphicFramePr>
        <p:xfrm>
          <a:off x="286326" y="3898974"/>
          <a:ext cx="11611265" cy="2512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53"/>
                <a:gridCol w="2322253"/>
                <a:gridCol w="2322253"/>
                <a:gridCol w="2322253"/>
                <a:gridCol w="2322253"/>
              </a:tblGrid>
              <a:tr h="8701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 Points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2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 Points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 Points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 Points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 Points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1961"/>
                      </a:srgbClr>
                    </a:solidFill>
                  </a:tcPr>
                </a:tc>
              </a:tr>
              <a:tr h="1559950"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1961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76209" y="209636"/>
            <a:ext cx="48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Use this space to plan and describe the logistics of your school store (if applicable)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6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7772" y="209636"/>
            <a:ext cx="858671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PLAYBOOK: Planning Guide – School Store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(EXAMPLE)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939462"/>
              </p:ext>
            </p:extLst>
          </p:nvPr>
        </p:nvGraphicFramePr>
        <p:xfrm>
          <a:off x="286327" y="948297"/>
          <a:ext cx="11611265" cy="2750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53"/>
                <a:gridCol w="2322253"/>
                <a:gridCol w="2322253"/>
                <a:gridCol w="2322253"/>
                <a:gridCol w="2322253"/>
              </a:tblGrid>
              <a:tr h="943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Where will the school store be located?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When will the school store be open?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Who is responsible for managing the school store?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What is the student process for visiting the school store?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How will the school store be advertised?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436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Item</a:t>
                      </a:r>
                      <a:r>
                        <a:rPr lang="en-US" sz="1400" baseline="0" dirty="0" smtClean="0"/>
                        <a:t> pick up will take place at our meal/packet pick up site.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last Friday of every month.</a:t>
                      </a:r>
                      <a:endParaRPr lang="en-US" sz="1400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PTO </a:t>
                      </a:r>
                      <a:r>
                        <a:rPr lang="en-US" sz="1400" dirty="0" smtClean="0"/>
                        <a:t>sponsors</a:t>
                      </a:r>
                      <a:r>
                        <a:rPr lang="en-US" sz="1400" baseline="0" dirty="0" smtClean="0"/>
                        <a:t> and </a:t>
                      </a:r>
                      <a:r>
                        <a:rPr lang="en-US" sz="1400" dirty="0" smtClean="0"/>
                        <a:t>PBIS </a:t>
                      </a:r>
                      <a:r>
                        <a:rPr lang="en-US" sz="1400" dirty="0" smtClean="0"/>
                        <a:t>committee.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Point Person: </a:t>
                      </a:r>
                      <a:r>
                        <a:rPr lang="en-US" sz="1400" dirty="0" err="1" smtClean="0"/>
                        <a:t>Karessa</a:t>
                      </a:r>
                      <a:r>
                        <a:rPr lang="en-US" sz="1400" dirty="0" smtClean="0"/>
                        <a:t> Parish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Students </a:t>
                      </a:r>
                      <a:r>
                        <a:rPr lang="en-US" sz="1400" dirty="0" smtClean="0"/>
                        <a:t>will complete the virtual</a:t>
                      </a:r>
                      <a:r>
                        <a:rPr lang="en-US" sz="1400" baseline="0" dirty="0" smtClean="0"/>
                        <a:t> form distributed on our website and LMS by the Monday before the school store date.</a:t>
                      </a:r>
                      <a:endParaRPr lang="en-US" sz="1400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We will </a:t>
                      </a:r>
                      <a:r>
                        <a:rPr lang="en-US" sz="1400" dirty="0" smtClean="0"/>
                        <a:t>advertise our school store and virtual form on our school website</a:t>
                      </a:r>
                      <a:r>
                        <a:rPr lang="en-US" sz="1400" baseline="0" dirty="0" smtClean="0"/>
                        <a:t> and LMS.</a:t>
                      </a:r>
                      <a:endParaRPr lang="en-US" sz="1400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8298"/>
              </p:ext>
            </p:extLst>
          </p:nvPr>
        </p:nvGraphicFramePr>
        <p:xfrm>
          <a:off x="286326" y="3898974"/>
          <a:ext cx="11611265" cy="2512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53"/>
                <a:gridCol w="2322253"/>
                <a:gridCol w="2322253"/>
                <a:gridCol w="2322253"/>
                <a:gridCol w="2322253"/>
              </a:tblGrid>
              <a:tr h="8701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 Points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2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 Points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75 Points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 Points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150 Points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1961"/>
                      </a:srgbClr>
                    </a:solidFill>
                  </a:tcPr>
                </a:tc>
              </a:tr>
              <a:tr h="15599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Small Mystery Bag</a:t>
                      </a:r>
                    </a:p>
                    <a:p>
                      <a:r>
                        <a:rPr lang="en-US" sz="1400" dirty="0" smtClean="0"/>
                        <a:t>Small School Supplies</a:t>
                      </a:r>
                    </a:p>
                    <a:p>
                      <a:r>
                        <a:rPr lang="en-US" sz="1400" dirty="0" smtClean="0"/>
                        <a:t>Raffle Ticket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Medium Mystery Bag</a:t>
                      </a:r>
                    </a:p>
                    <a:p>
                      <a:r>
                        <a:rPr lang="en-US" sz="1400" dirty="0" smtClean="0"/>
                        <a:t>Medium School Supplies</a:t>
                      </a:r>
                    </a:p>
                    <a:p>
                      <a:r>
                        <a:rPr lang="en-US" sz="1400" dirty="0" smtClean="0"/>
                        <a:t>Bag of Chips/Snack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Reusable Mask</a:t>
                      </a:r>
                    </a:p>
                    <a:p>
                      <a:r>
                        <a:rPr lang="en-US" sz="1400" dirty="0" smtClean="0"/>
                        <a:t>Ice Cream Sandwich</a:t>
                      </a:r>
                    </a:p>
                    <a:p>
                      <a:r>
                        <a:rPr lang="en-US" sz="1400" dirty="0" smtClean="0"/>
                        <a:t>Squishy Toy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School T-Shirt</a:t>
                      </a:r>
                    </a:p>
                    <a:p>
                      <a:r>
                        <a:rPr lang="en-US" sz="1400" dirty="0" smtClean="0"/>
                        <a:t>Earbuds</a:t>
                      </a:r>
                    </a:p>
                    <a:p>
                      <a:r>
                        <a:rPr lang="en-US" sz="1400" dirty="0" smtClean="0"/>
                        <a:t>Water Bottle</a:t>
                      </a:r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1961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24455" y="209636"/>
            <a:ext cx="32731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This is an example of how you can plan and describe the logistics of your school store (if applicable.)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69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7772" y="209636"/>
            <a:ext cx="762721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PLAYBOOK: Planning Guide – Other Incentives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0099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390966"/>
              </p:ext>
            </p:extLst>
          </p:nvPr>
        </p:nvGraphicFramePr>
        <p:xfrm>
          <a:off x="286327" y="948297"/>
          <a:ext cx="11611265" cy="5320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53"/>
                <a:gridCol w="2322253"/>
                <a:gridCol w="2322253"/>
                <a:gridCol w="2322253"/>
                <a:gridCol w="2322253"/>
              </a:tblGrid>
              <a:tr h="7529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Virtual Coupons/Tickets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Events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Raffle Drawings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Goals &amp; Thresholds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lang="en-US" sz="1400" b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1400" b="1" baseline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Classroom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372708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Students</a:t>
                      </a:r>
                      <a:r>
                        <a:rPr lang="en-US" sz="1200" baseline="0" dirty="0" smtClean="0"/>
                        <a:t> receive virtual coupons on the student app to be used at a later date and can be “complied” when they are used.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Students can earn enough points to attend special</a:t>
                      </a:r>
                      <a:r>
                        <a:rPr lang="en-US" sz="1200" baseline="0" dirty="0" smtClean="0"/>
                        <a:t> event, or purchase a ticket to the event using Hero points.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Students can automatically</a:t>
                      </a:r>
                      <a:r>
                        <a:rPr lang="en-US" sz="1200" baseline="0" dirty="0" smtClean="0"/>
                        <a:t> be entered into the drawing just based on positive tracks, or students can purchase raffle tickets with Hero points.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Students can reach the set</a:t>
                      </a:r>
                      <a:r>
                        <a:rPr lang="en-US" sz="1200" baseline="0" dirty="0" smtClean="0"/>
                        <a:t> goal within a date cycle to receive pre-determined incentives.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Teachers can redeem Hero points for</a:t>
                      </a:r>
                      <a:r>
                        <a:rPr lang="en-US" sz="1200" baseline="0" dirty="0" smtClean="0"/>
                        <a:t> classroom incentives, or use the Daily Activity or My Activity reports for raffles or goal rewards.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94651"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r>
                        <a:rPr lang="en-US" sz="1200" dirty="0" smtClean="0"/>
                        <a:t>What virtual coupons will you offer?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How will students earn virtual coupons?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How will students redeem virtual coupons?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What special events will you offer? When?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How will students earn a ticket to the</a:t>
                      </a:r>
                      <a:r>
                        <a:rPr lang="en-US" sz="1200" baseline="0" dirty="0" smtClean="0"/>
                        <a:t> event</a:t>
                      </a:r>
                      <a:r>
                        <a:rPr lang="en-US" sz="1200" dirty="0" smtClean="0"/>
                        <a:t>?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Who</a:t>
                      </a:r>
                      <a:r>
                        <a:rPr lang="en-US" sz="1200" baseline="0" dirty="0" smtClean="0"/>
                        <a:t> will manage the event/other logistics</a:t>
                      </a:r>
                      <a:r>
                        <a:rPr lang="en-US" sz="1200" dirty="0" smtClean="0"/>
                        <a:t>?</a:t>
                      </a:r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What</a:t>
                      </a:r>
                      <a:r>
                        <a:rPr lang="en-US" sz="1200" baseline="0" dirty="0" smtClean="0"/>
                        <a:t> raffle drawings will you offer</a:t>
                      </a:r>
                      <a:r>
                        <a:rPr lang="en-US" sz="1200" dirty="0" smtClean="0"/>
                        <a:t>? When?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How will students earn a “ticket” into the raffle?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How</a:t>
                      </a:r>
                      <a:r>
                        <a:rPr lang="en-US" sz="1200" baseline="0" dirty="0" smtClean="0"/>
                        <a:t> will the winner(s) be selected</a:t>
                      </a:r>
                      <a:r>
                        <a:rPr lang="en-US" sz="1200" dirty="0" smtClean="0"/>
                        <a:t>?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What</a:t>
                      </a:r>
                      <a:r>
                        <a:rPr lang="en-US" sz="1200" baseline="0" dirty="0" smtClean="0"/>
                        <a:t> goals or thresholds should students reach</a:t>
                      </a:r>
                      <a:r>
                        <a:rPr lang="en-US" sz="1200" dirty="0" smtClean="0"/>
                        <a:t>?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What is the time frame for reaching this goal?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What incentive will students earn for reaching this goal?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smtClean="0"/>
                    </a:p>
                    <a:p>
                      <a:r>
                        <a:rPr lang="en-US" sz="1200" smtClean="0"/>
                        <a:t>Are classroom incentives a requirement or option</a:t>
                      </a:r>
                      <a:r>
                        <a:rPr lang="en-US" sz="1200" baseline="0" smtClean="0"/>
                        <a:t> for teachers?</a:t>
                      </a:r>
                    </a:p>
                    <a:p>
                      <a:endParaRPr lang="en-US" sz="1200" baseline="0" smtClean="0"/>
                    </a:p>
                    <a:p>
                      <a:endParaRPr lang="en-US" sz="1200" baseline="0" smtClean="0"/>
                    </a:p>
                    <a:p>
                      <a:r>
                        <a:rPr lang="en-US" sz="1200" baseline="0" smtClean="0"/>
                        <a:t>What incentives are teachers allowed to offer in their classroom?</a:t>
                      </a:r>
                    </a:p>
                    <a:p>
                      <a:endParaRPr lang="en-US" sz="1200" baseline="0" smtClean="0"/>
                    </a:p>
                    <a:p>
                      <a:endParaRPr lang="en-US" sz="1200" baseline="0" smtClean="0"/>
                    </a:p>
                    <a:p>
                      <a:r>
                        <a:rPr lang="en-US" sz="1200" baseline="0" smtClean="0"/>
                        <a:t>How will students earn incentives in the classroom?</a:t>
                      </a:r>
                      <a:endParaRPr lang="en-US" sz="120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89273" y="209636"/>
            <a:ext cx="4208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Use this space to plan and describe the logistics of other incentives (if applicable).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3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7772" y="209636"/>
            <a:ext cx="643073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PLAYBOOK: Planning Guide Calendar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0099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210418"/>
              </p:ext>
            </p:extLst>
          </p:nvPr>
        </p:nvGraphicFramePr>
        <p:xfrm>
          <a:off x="296959" y="788808"/>
          <a:ext cx="11611265" cy="5747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53"/>
                <a:gridCol w="2322253"/>
                <a:gridCol w="2322253"/>
                <a:gridCol w="2322253"/>
                <a:gridCol w="2322253"/>
              </a:tblGrid>
              <a:tr h="871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August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September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October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December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21718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Behavior Focuses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Behavior Focuses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Behavior Focuses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Behavior Focuses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Behavior Focuses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(EXAMPLE)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Finishing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 the semester strong – 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attendance and completing assignments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58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 Days of Hero Giveaways: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0000"/>
                          </a:solidFill>
                        </a:rPr>
                        <a:t>Daily raffle drawing from Daily Activity Report from December 1 – December 16. Winners will be announced </a:t>
                      </a:r>
                      <a:r>
                        <a:rPr lang="en-US" sz="1200" b="0" baseline="0" dirty="0" smtClean="0">
                          <a:solidFill>
                            <a:srgbClr val="FF0000"/>
                          </a:solidFill>
                        </a:rPr>
                        <a:t>on the school website, LMS, and social media. </a:t>
                      </a:r>
                      <a:endParaRPr lang="en-US" sz="1200" b="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86842" y="142477"/>
            <a:ext cx="48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Use this space to plan and describe the behavior focus and incentives plans/logistics each month.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86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7772" y="209636"/>
            <a:ext cx="643073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PLAYBOOK: Planning Guide Calendar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0099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570220"/>
              </p:ext>
            </p:extLst>
          </p:nvPr>
        </p:nvGraphicFramePr>
        <p:xfrm>
          <a:off x="296959" y="788808"/>
          <a:ext cx="11611265" cy="5747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53"/>
                <a:gridCol w="2322253"/>
                <a:gridCol w="2322253"/>
                <a:gridCol w="2322253"/>
                <a:gridCol w="2322253"/>
              </a:tblGrid>
              <a:tr h="871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January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21718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Behavior </a:t>
                      </a:r>
                      <a:r>
                        <a:rPr lang="en-US" sz="1400" b="1" dirty="0" smtClean="0"/>
                        <a:t>Focuses</a:t>
                      </a:r>
                    </a:p>
                    <a:p>
                      <a:pPr algn="ctr"/>
                      <a:endParaRPr lang="en-US" sz="14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Behavior Focuses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Behavior Focuses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Behavior Focuses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Behavior Focuses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58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86842" y="142477"/>
            <a:ext cx="48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Use this space to plan and describe the behavior focus and incentives plans/logistics each month.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5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1627</TotalTime>
  <Words>1507</Words>
  <Application>Microsoft Office PowerPoint</Application>
  <PresentationFormat>Widescreen</PresentationFormat>
  <Paragraphs>369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KParish</dc:creator>
  <cp:lastModifiedBy>KParish</cp:lastModifiedBy>
  <cp:revision>31</cp:revision>
  <dcterms:created xsi:type="dcterms:W3CDTF">2020-10-29T21:01:21Z</dcterms:created>
  <dcterms:modified xsi:type="dcterms:W3CDTF">2020-12-08T22:04:24Z</dcterms:modified>
</cp:coreProperties>
</file>